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5C8F-2BEC-CD40-BEF3-B6363044B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6E9C5-9EED-FF4C-9734-DE2665F8C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E71D0-84DE-7142-AFEC-C8C1CA03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88B4C-E135-B44F-A860-5C2EE4A17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BCBF1-DAA3-7247-82B9-E641D0A5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81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7827-08D1-5348-9CD2-06668AA0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AB2B3-50C4-F543-B4B6-342EF4AE4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AC6E2-8BFE-E545-92F3-37542A12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B51FB-85BD-CC45-8192-DC4AE969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821B2-BA73-6A41-BE29-983A7BDE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78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7B040-D4B9-8647-9BA3-56FFA5487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DD2D-F6D9-524F-98E3-ACF4DB4B7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127BB-58F9-9B40-90CA-D4A2678F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961BB-EBA4-0743-B37F-F541AD3BA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08566-3796-4E4D-8C38-2B74964E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2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CFA3-2628-A649-A826-3683F27E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6EC1B-C48F-4C44-9DF0-EDC7D3271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32376-EF2C-7242-9AE4-089DF947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ED844-EDF6-344A-A4B5-02F8EE35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5A60-0F8F-344F-883A-09214A63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9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CCDC-D56A-E84F-8D87-D2AAF76DD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50E0C-91A0-1D4F-87F8-BBC72D5FA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93F86-A6AD-9D42-8276-D6AF47F8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4D6CA-7CF7-B44E-9DBD-1BB74A86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9339E-B174-BE4A-957D-46CAD6E24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6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515A1-66ED-344B-8707-C0EAFC1D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6161C-4AC9-4D46-9DB2-AA2FD8A39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F40A7-C3B1-6C43-8B80-CB8163BD2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56A6F-827D-D34C-A544-223180AC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7358D-4B52-BE46-8223-90484783B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778DA-37CB-FE44-B358-FC13F170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2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DF7E-9938-1243-881D-E944CB51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A5816-793B-F446-A1E8-7D1F17F0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044C4-7B05-CF41-83DD-DBC6DB0AB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0BF60-499A-754D-B31E-87BF4DE68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95B71F-3655-0441-A7EB-26E2E7367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0D45E4-5577-3349-9359-C63DCC7C2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A3D736-D84E-2047-9FF3-8A264510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C42EF9-9E33-F54C-BAF2-CC14869F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B760-116E-0E49-9581-1EFAC03F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C1AF9F-8EF3-C346-A09C-473D8F3DA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5138-5702-8245-9B7F-86E8995F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FB413-FE9A-224D-B30A-676AA12A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06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166D3-2A20-3246-B8F0-A988DE7F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A0044-3856-454D-AC28-C0461DED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A6015-4458-9845-AB66-2311FECF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5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2E62-41C9-DB4A-9261-853763C24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02C39-FD9A-3F43-9CDB-21C4E5DD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ADB5A-B5D4-BE4F-BF75-51D87BE83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8197C-B5FE-624F-A70F-42BBD11E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9BE42-76EF-A742-A229-D1C986F1D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AD8F2-5FFB-BC40-8738-B23737CA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70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361E-4B26-0549-ACBF-B2C561DE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8ABAD0-CAAB-4344-8ECF-BF0C84DA5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DAB32-0F99-C64F-AA15-888B39B2D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A72E6-79CD-F944-BF17-A77DB278E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9A96B-47F8-CD41-BE0F-A3C55313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F6846-AC86-304C-B29E-81438680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1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804B3-7BD1-E942-A728-D257856B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3FC2E-83A9-244F-91AA-C8151B92C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F4334-754C-454D-AADE-7E9F24C9C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60E4F-3C83-1E46-A8DF-CC0C9CF37F5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740E-3865-C348-B040-F8C2FD104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B549A-EC7A-8E4C-8ACC-8DB98022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58F58-4E48-2D43-A7AC-41F191638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24831E2-8519-4F48-9624-4EFBE099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1" y="331115"/>
            <a:ext cx="3861478" cy="949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D56F6E-E10D-F04F-9E81-61442A96DD1F}"/>
              </a:ext>
            </a:extLst>
          </p:cNvPr>
          <p:cNvSpPr/>
          <p:nvPr/>
        </p:nvSpPr>
        <p:spPr>
          <a:xfrm>
            <a:off x="3810000" y="416859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7AE0AE-BF4C-1B46-931B-0B4C96E60AD1}"/>
              </a:ext>
            </a:extLst>
          </p:cNvPr>
          <p:cNvSpPr/>
          <p:nvPr/>
        </p:nvSpPr>
        <p:spPr>
          <a:xfrm>
            <a:off x="412376" y="2008095"/>
            <a:ext cx="5329518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FF0000"/>
                </a:solidFill>
              </a:rPr>
              <a:t>IllustrisTNG</a:t>
            </a:r>
            <a:r>
              <a:rPr lang="en-US" sz="3800" b="1" dirty="0">
                <a:solidFill>
                  <a:srgbClr val="FF0000"/>
                </a:solidFill>
              </a:rPr>
              <a:t> suite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1A241-27DC-FF43-A31A-757D0D108611}"/>
              </a:ext>
            </a:extLst>
          </p:cNvPr>
          <p:cNvSpPr/>
          <p:nvPr/>
        </p:nvSpPr>
        <p:spPr>
          <a:xfrm>
            <a:off x="6450108" y="2008095"/>
            <a:ext cx="5329518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dirty="0">
                <a:solidFill>
                  <a:schemeClr val="accent1">
                    <a:lumMod val="75000"/>
                  </a:schemeClr>
                </a:solidFill>
              </a:rPr>
              <a:t>SIMBA suite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86320-E301-C94D-AF24-7A6570484AAE}"/>
              </a:ext>
            </a:extLst>
          </p:cNvPr>
          <p:cNvSpPr/>
          <p:nvPr/>
        </p:nvSpPr>
        <p:spPr>
          <a:xfrm>
            <a:off x="412381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LH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8E9725-68F1-464D-BA63-2C4706959FA2}"/>
              </a:ext>
            </a:extLst>
          </p:cNvPr>
          <p:cNvSpPr/>
          <p:nvPr/>
        </p:nvSpPr>
        <p:spPr>
          <a:xfrm>
            <a:off x="1775016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1P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622B2-4DA0-2A4B-9EC6-94EA7AD174DE}"/>
              </a:ext>
            </a:extLst>
          </p:cNvPr>
          <p:cNvSpPr/>
          <p:nvPr/>
        </p:nvSpPr>
        <p:spPr>
          <a:xfrm>
            <a:off x="3137651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CV 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5A5151-888B-1C44-864B-064CC61D36B9}"/>
              </a:ext>
            </a:extLst>
          </p:cNvPr>
          <p:cNvSpPr/>
          <p:nvPr/>
        </p:nvSpPr>
        <p:spPr>
          <a:xfrm>
            <a:off x="4500286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EX set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F5FBC3-214F-294E-ACE8-0678FF7F3BA1}"/>
              </a:ext>
            </a:extLst>
          </p:cNvPr>
          <p:cNvSpPr/>
          <p:nvPr/>
        </p:nvSpPr>
        <p:spPr>
          <a:xfrm>
            <a:off x="6472521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LH set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E979B4-2B4C-3548-900B-212184E5FFA8}"/>
              </a:ext>
            </a:extLst>
          </p:cNvPr>
          <p:cNvSpPr/>
          <p:nvPr/>
        </p:nvSpPr>
        <p:spPr>
          <a:xfrm>
            <a:off x="7835156" y="360165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1P 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D09C8-36DC-0D46-854D-120F0C8FD838}"/>
              </a:ext>
            </a:extLst>
          </p:cNvPr>
          <p:cNvSpPr/>
          <p:nvPr/>
        </p:nvSpPr>
        <p:spPr>
          <a:xfrm>
            <a:off x="9197791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CV set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32F8AC-3A0F-9E48-A3EB-08C97F3584F0}"/>
              </a:ext>
            </a:extLst>
          </p:cNvPr>
          <p:cNvSpPr/>
          <p:nvPr/>
        </p:nvSpPr>
        <p:spPr>
          <a:xfrm>
            <a:off x="10560426" y="359933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EX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CD6DD-6778-2641-9CE2-7460182FFB3D}"/>
              </a:ext>
            </a:extLst>
          </p:cNvPr>
          <p:cNvSpPr txBox="1"/>
          <p:nvPr/>
        </p:nvSpPr>
        <p:spPr>
          <a:xfrm>
            <a:off x="412376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B8A69A-1041-0945-80B3-786D135F8EAD}"/>
              </a:ext>
            </a:extLst>
          </p:cNvPr>
          <p:cNvSpPr txBox="1"/>
          <p:nvPr/>
        </p:nvSpPr>
        <p:spPr>
          <a:xfrm>
            <a:off x="1775011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BF374F-0115-0E43-8D30-D3498A11F880}"/>
              </a:ext>
            </a:extLst>
          </p:cNvPr>
          <p:cNvSpPr txBox="1"/>
          <p:nvPr/>
        </p:nvSpPr>
        <p:spPr>
          <a:xfrm>
            <a:off x="3137648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80CA8E-84A9-1E49-BC67-B65E846815B2}"/>
              </a:ext>
            </a:extLst>
          </p:cNvPr>
          <p:cNvSpPr txBox="1"/>
          <p:nvPr/>
        </p:nvSpPr>
        <p:spPr>
          <a:xfrm>
            <a:off x="4500283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169FCC-F50D-C348-A110-3AF5B2F50656}"/>
              </a:ext>
            </a:extLst>
          </p:cNvPr>
          <p:cNvSpPr txBox="1"/>
          <p:nvPr/>
        </p:nvSpPr>
        <p:spPr>
          <a:xfrm>
            <a:off x="6472512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2850B9-05C9-4C40-9C6F-C42ACF434F3F}"/>
              </a:ext>
            </a:extLst>
          </p:cNvPr>
          <p:cNvSpPr txBox="1"/>
          <p:nvPr/>
        </p:nvSpPr>
        <p:spPr>
          <a:xfrm>
            <a:off x="7835147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545299-432E-0643-9A7B-EF80933E6CF7}"/>
              </a:ext>
            </a:extLst>
          </p:cNvPr>
          <p:cNvSpPr txBox="1"/>
          <p:nvPr/>
        </p:nvSpPr>
        <p:spPr>
          <a:xfrm>
            <a:off x="9197784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519FDB-DFED-394E-9DB0-B261F53313D3}"/>
              </a:ext>
            </a:extLst>
          </p:cNvPr>
          <p:cNvSpPr txBox="1"/>
          <p:nvPr/>
        </p:nvSpPr>
        <p:spPr>
          <a:xfrm>
            <a:off x="10560419" y="457392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2EC4E4A-AB73-544A-8AAC-6BF0FA164B1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4179833" y="91928"/>
            <a:ext cx="813470" cy="3018865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5F2FDF1-45DE-7B45-AE0B-0E225A84957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198698" y="91926"/>
            <a:ext cx="813470" cy="3018867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C8B051E-F49B-8C41-BECD-C261B6264E2A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1641663" y="2166179"/>
            <a:ext cx="815791" cy="2055154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5134AA20-FC99-B144-A6AB-57439544A11E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5400000">
            <a:off x="2322981" y="2847497"/>
            <a:ext cx="815791" cy="69251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F16D8D-303D-AD48-9247-98DC1762B1B7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rot="16200000" flipH="1">
            <a:off x="3005458" y="2857538"/>
            <a:ext cx="813470" cy="67011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8CFF6E0-2CD8-C846-9DDE-BFB9FA8EA519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3686775" y="2176220"/>
            <a:ext cx="813470" cy="203275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78B1E5D-DD2A-0D4F-A349-20BD0EFDAD59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rot="16200000" flipH="1">
            <a:off x="9054394" y="2846334"/>
            <a:ext cx="813470" cy="69252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B322BE93-737A-194D-A819-3A3F9B834A81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rot="16200000" flipH="1">
            <a:off x="9735711" y="2165016"/>
            <a:ext cx="813470" cy="205515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47163850-F6F4-F449-A19F-E6ADBFE09EC6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 rot="5400000">
            <a:off x="8371917" y="2858701"/>
            <a:ext cx="815791" cy="67011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1C2D9147-FA47-DE47-AE25-588C715CA939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rot="5400000">
            <a:off x="7690599" y="2177383"/>
            <a:ext cx="815791" cy="203274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4F27E99-A62E-E842-8935-2441608FCFFD}"/>
              </a:ext>
            </a:extLst>
          </p:cNvPr>
          <p:cNvSpPr/>
          <p:nvPr/>
        </p:nvSpPr>
        <p:spPr>
          <a:xfrm>
            <a:off x="1196786" y="5137754"/>
            <a:ext cx="9798426" cy="1427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A total of 2,184 state-of-the-art (magneto-)hydrodynamic simulations.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An N-body simulation for each (magneto-)hydrodynamic sim: 2,049 in total.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Total number of simulations in CAMELS: </a:t>
            </a:r>
            <a:r>
              <a:rPr lang="en-US" sz="2400" b="1" u="sng" dirty="0">
                <a:solidFill>
                  <a:srgbClr val="7030A0"/>
                </a:solidFill>
              </a:rPr>
              <a:t>4,233</a:t>
            </a:r>
            <a:r>
              <a:rPr lang="en-US" sz="2400" b="1" dirty="0">
                <a:solidFill>
                  <a:srgbClr val="7030A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236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24831E2-8519-4F48-9624-4EFBE099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1" y="331115"/>
            <a:ext cx="3861478" cy="9492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D56F6E-E10D-F04F-9E81-61442A96DD1F}"/>
              </a:ext>
            </a:extLst>
          </p:cNvPr>
          <p:cNvSpPr/>
          <p:nvPr/>
        </p:nvSpPr>
        <p:spPr>
          <a:xfrm>
            <a:off x="3810000" y="416859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7AE0AE-BF4C-1B46-931B-0B4C96E60AD1}"/>
              </a:ext>
            </a:extLst>
          </p:cNvPr>
          <p:cNvSpPr/>
          <p:nvPr/>
        </p:nvSpPr>
        <p:spPr>
          <a:xfrm>
            <a:off x="2978331" y="1776960"/>
            <a:ext cx="6230984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FF0000"/>
                </a:solidFill>
              </a:rPr>
              <a:t>IllustrisTNG</a:t>
            </a:r>
            <a:r>
              <a:rPr lang="en-US" sz="3600" b="1" dirty="0">
                <a:solidFill>
                  <a:srgbClr val="FF0000"/>
                </a:solidFill>
              </a:rPr>
              <a:t> | SIMBA | Astrid</a:t>
            </a:r>
            <a:endParaRPr lang="en-US" sz="38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86320-E301-C94D-AF24-7A6570484AAE}"/>
              </a:ext>
            </a:extLst>
          </p:cNvPr>
          <p:cNvSpPr/>
          <p:nvPr/>
        </p:nvSpPr>
        <p:spPr>
          <a:xfrm>
            <a:off x="3431245" y="363458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LH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8E9725-68F1-464D-BA63-2C4706959FA2}"/>
              </a:ext>
            </a:extLst>
          </p:cNvPr>
          <p:cNvSpPr/>
          <p:nvPr/>
        </p:nvSpPr>
        <p:spPr>
          <a:xfrm>
            <a:off x="4793880" y="3634582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1P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622B2-4DA0-2A4B-9EC6-94EA7AD174DE}"/>
              </a:ext>
            </a:extLst>
          </p:cNvPr>
          <p:cNvSpPr/>
          <p:nvPr/>
        </p:nvSpPr>
        <p:spPr>
          <a:xfrm>
            <a:off x="6156515" y="363226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CV 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5A5151-888B-1C44-864B-064CC61D36B9}"/>
              </a:ext>
            </a:extLst>
          </p:cNvPr>
          <p:cNvSpPr/>
          <p:nvPr/>
        </p:nvSpPr>
        <p:spPr>
          <a:xfrm>
            <a:off x="7519150" y="363226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EX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CD6DD-6778-2641-9CE2-7460182FFB3D}"/>
              </a:ext>
            </a:extLst>
          </p:cNvPr>
          <p:cNvSpPr txBox="1"/>
          <p:nvPr/>
        </p:nvSpPr>
        <p:spPr>
          <a:xfrm>
            <a:off x="3431240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B8A69A-1041-0945-80B3-786D135F8EAD}"/>
              </a:ext>
            </a:extLst>
          </p:cNvPr>
          <p:cNvSpPr txBox="1"/>
          <p:nvPr/>
        </p:nvSpPr>
        <p:spPr>
          <a:xfrm>
            <a:off x="4793875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BF374F-0115-0E43-8D30-D3498A11F880}"/>
              </a:ext>
            </a:extLst>
          </p:cNvPr>
          <p:cNvSpPr txBox="1"/>
          <p:nvPr/>
        </p:nvSpPr>
        <p:spPr>
          <a:xfrm>
            <a:off x="6156512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80CA8E-84A9-1E49-BC67-B65E846815B2}"/>
              </a:ext>
            </a:extLst>
          </p:cNvPr>
          <p:cNvSpPr txBox="1"/>
          <p:nvPr/>
        </p:nvSpPr>
        <p:spPr>
          <a:xfrm>
            <a:off x="7519147" y="4606850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2EC4E4A-AB73-544A-8AAC-6BF0FA164B1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5803745" y="1484704"/>
            <a:ext cx="582335" cy="2177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C8B051E-F49B-8C41-BECD-C261B6264E2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4527406" y="2068165"/>
            <a:ext cx="1079856" cy="2052978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5134AA20-FC99-B144-A6AB-57439544A11E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5400000">
            <a:off x="5208724" y="2749483"/>
            <a:ext cx="1079856" cy="69034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F16D8D-303D-AD48-9247-98DC1762B1B7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rot="16200000" flipH="1">
            <a:off x="5891202" y="2757347"/>
            <a:ext cx="1077535" cy="67229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8CFF6E0-2CD8-C846-9DDE-BFB9FA8EA519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6572519" y="2076029"/>
            <a:ext cx="1077535" cy="203492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4F27E99-A62E-E842-8935-2441608FCFFD}"/>
              </a:ext>
            </a:extLst>
          </p:cNvPr>
          <p:cNvSpPr/>
          <p:nvPr/>
        </p:nvSpPr>
        <p:spPr>
          <a:xfrm>
            <a:off x="1196786" y="5137754"/>
            <a:ext cx="9798426" cy="1427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A total of 3,276 state-of-the-art (magneto-)hydrodynamic simulations.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An N-body simulation for each (magneto-)hydrodynamic sim: 3,049 in total.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Total number of simulations in CAMELS: </a:t>
            </a:r>
            <a:r>
              <a:rPr lang="en-US" sz="2400" b="1" u="sng" dirty="0">
                <a:solidFill>
                  <a:srgbClr val="7030A0"/>
                </a:solidFill>
              </a:rPr>
              <a:t>6,325</a:t>
            </a:r>
            <a:r>
              <a:rPr lang="en-US" sz="2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09D9F4-CE19-594B-BC6F-7E0AD9BBB1E4}"/>
              </a:ext>
            </a:extLst>
          </p:cNvPr>
          <p:cNvSpPr txBox="1"/>
          <p:nvPr/>
        </p:nvSpPr>
        <p:spPr>
          <a:xfrm>
            <a:off x="178251" y="1842677"/>
            <a:ext cx="1742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3 Suites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ADE9E8-F02A-F445-9612-E27AE105A575}"/>
              </a:ext>
            </a:extLst>
          </p:cNvPr>
          <p:cNvSpPr txBox="1"/>
          <p:nvPr/>
        </p:nvSpPr>
        <p:spPr>
          <a:xfrm>
            <a:off x="440046" y="3744145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2"/>
                </a:solidFill>
              </a:rPr>
              <a:t>4 Sets</a:t>
            </a:r>
          </a:p>
        </p:txBody>
      </p:sp>
    </p:spTree>
    <p:extLst>
      <p:ext uri="{BB962C8B-B14F-4D97-AF65-F5344CB8AC3E}">
        <p14:creationId xmlns:p14="http://schemas.microsoft.com/office/powerpoint/2010/main" val="3623901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D86DFF-E352-C83E-DA0D-4DEFE349F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261" y="331115"/>
            <a:ext cx="3861478" cy="9492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63EC57-2BC1-7633-F9A4-83A181EDA596}"/>
              </a:ext>
            </a:extLst>
          </p:cNvPr>
          <p:cNvSpPr/>
          <p:nvPr/>
        </p:nvSpPr>
        <p:spPr>
          <a:xfrm>
            <a:off x="3809999" y="416858"/>
            <a:ext cx="4572000" cy="777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E6FC46-0310-7651-2AF4-9E408B66A7F2}"/>
              </a:ext>
            </a:extLst>
          </p:cNvPr>
          <p:cNvSpPr/>
          <p:nvPr/>
        </p:nvSpPr>
        <p:spPr>
          <a:xfrm>
            <a:off x="5213130" y="1997641"/>
            <a:ext cx="1765739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000" dirty="0">
                <a:solidFill>
                  <a:srgbClr val="FF0000"/>
                </a:solidFill>
              </a:rPr>
              <a:t> Suite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C691D81-BBF3-D795-EDF8-66D7A4605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86071"/>
              </p:ext>
            </p:extLst>
          </p:nvPr>
        </p:nvGraphicFramePr>
        <p:xfrm>
          <a:off x="8726383" y="1644844"/>
          <a:ext cx="301296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6484">
                  <a:extLst>
                    <a:ext uri="{9D8B030D-6E8A-4147-A177-3AD203B41FA5}">
                      <a16:colId xmlns:a16="http://schemas.microsoft.com/office/drawing/2014/main" val="3543720773"/>
                    </a:ext>
                  </a:extLst>
                </a:gridCol>
                <a:gridCol w="1506484">
                  <a:extLst>
                    <a:ext uri="{9D8B030D-6E8A-4147-A177-3AD203B41FA5}">
                      <a16:colId xmlns:a16="http://schemas.microsoft.com/office/drawing/2014/main" val="3719307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IllustrisTNG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SWIFT-EAGLE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22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SIMBA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Ramses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562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Astrid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Enzo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57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Magneticum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07793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111A6E-C88B-9B89-2A3C-314BDA98626C}"/>
              </a:ext>
            </a:extLst>
          </p:cNvPr>
          <p:cNvCxnSpPr>
            <a:cxnSpLocks/>
          </p:cNvCxnSpPr>
          <p:nvPr/>
        </p:nvCxnSpPr>
        <p:spPr>
          <a:xfrm flipV="1">
            <a:off x="6978869" y="1644844"/>
            <a:ext cx="1747513" cy="3527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AC57FCF-822C-601F-B5D5-21C943BADB12}"/>
              </a:ext>
            </a:extLst>
          </p:cNvPr>
          <p:cNvSpPr/>
          <p:nvPr/>
        </p:nvSpPr>
        <p:spPr>
          <a:xfrm>
            <a:off x="3535591" y="395728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LH set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B205D5-986B-3DC2-781E-793E9867857A}"/>
              </a:ext>
            </a:extLst>
          </p:cNvPr>
          <p:cNvSpPr/>
          <p:nvPr/>
        </p:nvSpPr>
        <p:spPr>
          <a:xfrm>
            <a:off x="4898226" y="395728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1P 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2BBADD-3CD7-EC7C-346B-F257B90DDAAD}"/>
              </a:ext>
            </a:extLst>
          </p:cNvPr>
          <p:cNvSpPr/>
          <p:nvPr/>
        </p:nvSpPr>
        <p:spPr>
          <a:xfrm>
            <a:off x="6260861" y="3954960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CV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52FBBE-2E0B-9DA1-69D6-102A288BD90F}"/>
              </a:ext>
            </a:extLst>
          </p:cNvPr>
          <p:cNvSpPr/>
          <p:nvPr/>
        </p:nvSpPr>
        <p:spPr>
          <a:xfrm>
            <a:off x="7623496" y="3954960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EX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55F49D-C6B1-8698-7251-3B1E0455E3AF}"/>
              </a:ext>
            </a:extLst>
          </p:cNvPr>
          <p:cNvSpPr txBox="1"/>
          <p:nvPr/>
        </p:nvSpPr>
        <p:spPr>
          <a:xfrm>
            <a:off x="3535586" y="4751424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1,000 sims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653E7F-42AD-8FAA-2ABB-5E3FFFBDB75D}"/>
              </a:ext>
            </a:extLst>
          </p:cNvPr>
          <p:cNvSpPr txBox="1"/>
          <p:nvPr/>
        </p:nvSpPr>
        <p:spPr>
          <a:xfrm>
            <a:off x="4898221" y="4751424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61 sims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90317D-C7F3-91E6-E6AC-AAF4B5E9F971}"/>
              </a:ext>
            </a:extLst>
          </p:cNvPr>
          <p:cNvSpPr txBox="1"/>
          <p:nvPr/>
        </p:nvSpPr>
        <p:spPr>
          <a:xfrm>
            <a:off x="6260858" y="4751424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342CB4-9E0E-8BD8-A176-168F022FD700}"/>
              </a:ext>
            </a:extLst>
          </p:cNvPr>
          <p:cNvSpPr txBox="1"/>
          <p:nvPr/>
        </p:nvSpPr>
        <p:spPr>
          <a:xfrm>
            <a:off x="7623493" y="4751424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sims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34C212-F5A5-CDCB-8630-074E59035757}"/>
              </a:ext>
            </a:extLst>
          </p:cNvPr>
          <p:cNvSpPr/>
          <p:nvPr/>
        </p:nvSpPr>
        <p:spPr>
          <a:xfrm>
            <a:off x="8986128" y="3954960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BE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7A5E3D-A3C2-13F1-0A84-96B5F4355CF2}"/>
              </a:ext>
            </a:extLst>
          </p:cNvPr>
          <p:cNvSpPr txBox="1"/>
          <p:nvPr/>
        </p:nvSpPr>
        <p:spPr>
          <a:xfrm>
            <a:off x="8986125" y="4751424"/>
            <a:ext cx="121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27 sims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B2C4A1-6CF1-F37C-1FE0-5DBF3948B7B6}"/>
              </a:ext>
            </a:extLst>
          </p:cNvPr>
          <p:cNvSpPr/>
          <p:nvPr/>
        </p:nvSpPr>
        <p:spPr>
          <a:xfrm>
            <a:off x="2172949" y="3957281"/>
            <a:ext cx="1219200" cy="77776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SB 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17D87-E76C-839A-64C2-A622C51CFA62}"/>
                  </a:ext>
                </a:extLst>
              </p:cNvPr>
              <p:cNvSpPr txBox="1"/>
              <p:nvPr/>
            </p:nvSpPr>
            <p:spPr>
              <a:xfrm>
                <a:off x="2065370" y="4751424"/>
                <a:ext cx="1434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b="1" dirty="0"/>
                  <a:t>1,024 sims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17D87-E76C-839A-64C2-A622C51CF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370" y="4751424"/>
                <a:ext cx="1434358" cy="369332"/>
              </a:xfrm>
              <a:prstGeom prst="rect">
                <a:avLst/>
              </a:prstGeom>
              <a:blipFill>
                <a:blip r:embed="rId3"/>
                <a:stretch>
                  <a:fillRect t="-3226" r="-263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025712A-9ACB-8E19-91E8-77DAB17D9C0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5694491" y="1596131"/>
            <a:ext cx="803017" cy="1"/>
          </a:xfrm>
          <a:prstGeom prst="bentConnector3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CDDFF1-DE0A-2EBE-416C-7D6FAEBD73A7}"/>
              </a:ext>
            </a:extLst>
          </p:cNvPr>
          <p:cNvCxnSpPr>
            <a:cxnSpLocks/>
          </p:cNvCxnSpPr>
          <p:nvPr/>
        </p:nvCxnSpPr>
        <p:spPr>
          <a:xfrm>
            <a:off x="6978868" y="2775407"/>
            <a:ext cx="1747514" cy="35279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0976ADB8-08A3-31D2-1688-5F94E252D9B1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 rot="5400000">
            <a:off x="3848338" y="1709619"/>
            <a:ext cx="1181874" cy="3313451"/>
          </a:xfrm>
          <a:prstGeom prst="bentConnector3">
            <a:avLst>
              <a:gd name="adj1" fmla="val 68086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34EF6F50-84DD-5275-7CF1-9B7F6BC54965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rot="5400000">
            <a:off x="4529659" y="2390940"/>
            <a:ext cx="1181874" cy="1950809"/>
          </a:xfrm>
          <a:prstGeom prst="bentConnector3">
            <a:avLst>
              <a:gd name="adj1" fmla="val 67785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36667FD6-04DC-8E26-DE5E-CE44166F46F6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5210976" y="3072257"/>
            <a:ext cx="1181874" cy="588174"/>
          </a:xfrm>
          <a:prstGeom prst="bentConnector3">
            <a:avLst>
              <a:gd name="adj1" fmla="val 6767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065BCE6A-BE3E-3BAF-1A19-634E9895336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5893454" y="2977952"/>
            <a:ext cx="1179553" cy="774461"/>
          </a:xfrm>
          <a:prstGeom prst="bentConnector3">
            <a:avLst>
              <a:gd name="adj1" fmla="val 68122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1439E231-6714-5D01-327E-283B16CE98CB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rot="16200000" flipH="1">
            <a:off x="6574772" y="2296635"/>
            <a:ext cx="1179553" cy="2137096"/>
          </a:xfrm>
          <a:prstGeom prst="bentConnector3">
            <a:avLst>
              <a:gd name="adj1" fmla="val 68122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14281E9-AC66-AAC0-85DE-26E9B5551EF1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rot="16200000" flipH="1">
            <a:off x="7256088" y="1615319"/>
            <a:ext cx="1179553" cy="3499728"/>
          </a:xfrm>
          <a:prstGeom prst="bentConnector3">
            <a:avLst>
              <a:gd name="adj1" fmla="val 68122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1886242-44A1-99D5-183C-8B71E93659C7}"/>
              </a:ext>
            </a:extLst>
          </p:cNvPr>
          <p:cNvSpPr/>
          <p:nvPr/>
        </p:nvSpPr>
        <p:spPr>
          <a:xfrm>
            <a:off x="2496060" y="5494099"/>
            <a:ext cx="7529596" cy="5256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Each hydrodynamic simulation has an N-body counterpart</a:t>
            </a:r>
          </a:p>
        </p:txBody>
      </p:sp>
    </p:spTree>
    <p:extLst>
      <p:ext uri="{BB962C8B-B14F-4D97-AF65-F5344CB8AC3E}">
        <p14:creationId xmlns:p14="http://schemas.microsoft.com/office/powerpoint/2010/main" val="2618910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35C053-2A77-B64E-87BE-772042751157}"/>
              </a:ext>
            </a:extLst>
          </p:cNvPr>
          <p:cNvSpPr/>
          <p:nvPr/>
        </p:nvSpPr>
        <p:spPr>
          <a:xfrm>
            <a:off x="5013434" y="315310"/>
            <a:ext cx="1702676" cy="861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75B8A8-6799-EF44-B6E9-B113E0EA3D35}"/>
              </a:ext>
            </a:extLst>
          </p:cNvPr>
          <p:cNvSpPr txBox="1"/>
          <p:nvPr/>
        </p:nvSpPr>
        <p:spPr>
          <a:xfrm>
            <a:off x="5013434" y="315310"/>
            <a:ext cx="17026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err="1"/>
              <a:t>Pk</a:t>
            </a:r>
            <a:endParaRPr lang="en-US" sz="5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AE906-030F-4948-AFF6-7DC0C36ED67F}"/>
              </a:ext>
            </a:extLst>
          </p:cNvPr>
          <p:cNvSpPr/>
          <p:nvPr/>
        </p:nvSpPr>
        <p:spPr>
          <a:xfrm>
            <a:off x="2944096" y="1865436"/>
            <a:ext cx="2069338" cy="861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F41DF2-CB98-4B42-9501-D2EDA630DE07}"/>
              </a:ext>
            </a:extLst>
          </p:cNvPr>
          <p:cNvSpPr/>
          <p:nvPr/>
        </p:nvSpPr>
        <p:spPr>
          <a:xfrm>
            <a:off x="6716109" y="1865436"/>
            <a:ext cx="2728335" cy="861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A7329-C23D-FF4E-A993-53781AEC9C11}"/>
              </a:ext>
            </a:extLst>
          </p:cNvPr>
          <p:cNvSpPr txBox="1"/>
          <p:nvPr/>
        </p:nvSpPr>
        <p:spPr>
          <a:xfrm>
            <a:off x="2952206" y="1865436"/>
            <a:ext cx="20612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Suite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32E64-86E1-A74C-9A2E-32A7189D844D}"/>
              </a:ext>
            </a:extLst>
          </p:cNvPr>
          <p:cNvSpPr txBox="1"/>
          <p:nvPr/>
        </p:nvSpPr>
        <p:spPr>
          <a:xfrm>
            <a:off x="6716109" y="1865436"/>
            <a:ext cx="27283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err="1"/>
              <a:t>Suite_DM</a:t>
            </a:r>
            <a:endParaRPr lang="en-US" sz="5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61780-BE4F-674A-8937-75D8FD2C6D0D}"/>
              </a:ext>
            </a:extLst>
          </p:cNvPr>
          <p:cNvSpPr/>
          <p:nvPr/>
        </p:nvSpPr>
        <p:spPr>
          <a:xfrm>
            <a:off x="53167" y="3670290"/>
            <a:ext cx="950284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6365CC-8F11-194A-889D-421A20AA2BDA}"/>
              </a:ext>
            </a:extLst>
          </p:cNvPr>
          <p:cNvSpPr txBox="1"/>
          <p:nvPr/>
        </p:nvSpPr>
        <p:spPr>
          <a:xfrm>
            <a:off x="53167" y="3670290"/>
            <a:ext cx="950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LH_0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0EBC1E-9749-0E41-9FB6-0F33E4863957}"/>
              </a:ext>
            </a:extLst>
          </p:cNvPr>
          <p:cNvSpPr/>
          <p:nvPr/>
        </p:nvSpPr>
        <p:spPr>
          <a:xfrm>
            <a:off x="1129722" y="3674755"/>
            <a:ext cx="950284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D8C1F-064C-7746-8D46-2FD7BBF6D639}"/>
              </a:ext>
            </a:extLst>
          </p:cNvPr>
          <p:cNvSpPr txBox="1"/>
          <p:nvPr/>
        </p:nvSpPr>
        <p:spPr>
          <a:xfrm>
            <a:off x="1129721" y="3674755"/>
            <a:ext cx="950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LH_1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C502E9-46E4-9342-8D98-547AC009F355}"/>
              </a:ext>
            </a:extLst>
          </p:cNvPr>
          <p:cNvSpPr/>
          <p:nvPr/>
        </p:nvSpPr>
        <p:spPr>
          <a:xfrm>
            <a:off x="2675629" y="3664134"/>
            <a:ext cx="128121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CAE80E-0952-B74C-A1FC-4DD37A521B0D}"/>
              </a:ext>
            </a:extLst>
          </p:cNvPr>
          <p:cNvSpPr txBox="1"/>
          <p:nvPr/>
        </p:nvSpPr>
        <p:spPr>
          <a:xfrm>
            <a:off x="2675628" y="3664134"/>
            <a:ext cx="1281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1P_1_n5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0A8A49-9BAF-2046-A2FD-1C535EA9DC4E}"/>
              </a:ext>
            </a:extLst>
          </p:cNvPr>
          <p:cNvSpPr/>
          <p:nvPr/>
        </p:nvSpPr>
        <p:spPr>
          <a:xfrm>
            <a:off x="4078250" y="3674755"/>
            <a:ext cx="128121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CF2D27-13AA-0C40-B1B1-6D22F2F386B5}"/>
              </a:ext>
            </a:extLst>
          </p:cNvPr>
          <p:cNvSpPr txBox="1"/>
          <p:nvPr/>
        </p:nvSpPr>
        <p:spPr>
          <a:xfrm>
            <a:off x="4078249" y="3674755"/>
            <a:ext cx="1281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1P_1_n4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725B98-847E-6741-8A2C-296A592EA7D9}"/>
              </a:ext>
            </a:extLst>
          </p:cNvPr>
          <p:cNvSpPr/>
          <p:nvPr/>
        </p:nvSpPr>
        <p:spPr>
          <a:xfrm>
            <a:off x="5957868" y="3661692"/>
            <a:ext cx="858846" cy="4641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0DB9FB-CA3C-BD4A-9B0B-AB4626BBDB49}"/>
              </a:ext>
            </a:extLst>
          </p:cNvPr>
          <p:cNvSpPr txBox="1"/>
          <p:nvPr/>
        </p:nvSpPr>
        <p:spPr>
          <a:xfrm>
            <a:off x="5957867" y="3670290"/>
            <a:ext cx="85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CV_0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3625A4-A081-C145-9632-75269BF42517}"/>
              </a:ext>
            </a:extLst>
          </p:cNvPr>
          <p:cNvSpPr/>
          <p:nvPr/>
        </p:nvSpPr>
        <p:spPr>
          <a:xfrm>
            <a:off x="6939686" y="3675787"/>
            <a:ext cx="858847" cy="4506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065423-FEA1-944E-A593-905CCA1CFBAE}"/>
              </a:ext>
            </a:extLst>
          </p:cNvPr>
          <p:cNvSpPr txBox="1"/>
          <p:nvPr/>
        </p:nvSpPr>
        <p:spPr>
          <a:xfrm>
            <a:off x="6939686" y="3661692"/>
            <a:ext cx="85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CV_1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7A2843-472D-9542-8570-8BBBA8EB1A50}"/>
              </a:ext>
            </a:extLst>
          </p:cNvPr>
          <p:cNvSpPr/>
          <p:nvPr/>
        </p:nvSpPr>
        <p:spPr>
          <a:xfrm>
            <a:off x="8310675" y="3651071"/>
            <a:ext cx="85884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83493-6F3D-E14C-A082-80D262BDCBCF}"/>
              </a:ext>
            </a:extLst>
          </p:cNvPr>
          <p:cNvSpPr txBox="1"/>
          <p:nvPr/>
        </p:nvSpPr>
        <p:spPr>
          <a:xfrm>
            <a:off x="8310674" y="3651071"/>
            <a:ext cx="85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EX_0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67101C-1542-F349-A755-A8CB069BABD2}"/>
              </a:ext>
            </a:extLst>
          </p:cNvPr>
          <p:cNvSpPr/>
          <p:nvPr/>
        </p:nvSpPr>
        <p:spPr>
          <a:xfrm>
            <a:off x="9294740" y="3661692"/>
            <a:ext cx="85884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170D95-A158-064F-B86F-3BFD5B5B748E}"/>
              </a:ext>
            </a:extLst>
          </p:cNvPr>
          <p:cNvSpPr txBox="1"/>
          <p:nvPr/>
        </p:nvSpPr>
        <p:spPr>
          <a:xfrm>
            <a:off x="9294740" y="3661692"/>
            <a:ext cx="85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EX_1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42DECF-469F-FC43-ADD7-A6A0ECC9AF30}"/>
              </a:ext>
            </a:extLst>
          </p:cNvPr>
          <p:cNvSpPr/>
          <p:nvPr/>
        </p:nvSpPr>
        <p:spPr>
          <a:xfrm>
            <a:off x="10278807" y="3651071"/>
            <a:ext cx="85884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11E96C-9B97-2947-A2A5-7A0E6784474D}"/>
              </a:ext>
            </a:extLst>
          </p:cNvPr>
          <p:cNvSpPr txBox="1"/>
          <p:nvPr/>
        </p:nvSpPr>
        <p:spPr>
          <a:xfrm>
            <a:off x="10278806" y="3651071"/>
            <a:ext cx="85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EX_2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AE2C1A-52E4-2847-A0D7-928940C51E61}"/>
              </a:ext>
            </a:extLst>
          </p:cNvPr>
          <p:cNvSpPr/>
          <p:nvPr/>
        </p:nvSpPr>
        <p:spPr>
          <a:xfrm>
            <a:off x="11260625" y="3661692"/>
            <a:ext cx="85884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186E78-30FF-B048-9FEA-4D4D4EB4DA1A}"/>
              </a:ext>
            </a:extLst>
          </p:cNvPr>
          <p:cNvSpPr txBox="1"/>
          <p:nvPr/>
        </p:nvSpPr>
        <p:spPr>
          <a:xfrm>
            <a:off x="11260625" y="3661692"/>
            <a:ext cx="85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EX_3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B3EA94-BC86-C14E-A607-42EE2B55FB7A}"/>
              </a:ext>
            </a:extLst>
          </p:cNvPr>
          <p:cNvSpPr txBox="1"/>
          <p:nvPr/>
        </p:nvSpPr>
        <p:spPr>
          <a:xfrm>
            <a:off x="2124370" y="3417913"/>
            <a:ext cx="590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138FF6-1234-0B4E-A690-A22303131B68}"/>
              </a:ext>
            </a:extLst>
          </p:cNvPr>
          <p:cNvSpPr txBox="1"/>
          <p:nvPr/>
        </p:nvSpPr>
        <p:spPr>
          <a:xfrm>
            <a:off x="5399150" y="3431442"/>
            <a:ext cx="590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4CF567-0CF8-4B43-9E12-F8DE9AC8B4D3}"/>
              </a:ext>
            </a:extLst>
          </p:cNvPr>
          <p:cNvSpPr txBox="1"/>
          <p:nvPr/>
        </p:nvSpPr>
        <p:spPr>
          <a:xfrm>
            <a:off x="7805427" y="3415471"/>
            <a:ext cx="590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FCCB8BFD-4C22-A746-99B5-122EADBD07AD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rot="5400000">
            <a:off x="1784025" y="1471495"/>
            <a:ext cx="943080" cy="3454511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79E7A59-0470-BC4E-B5FB-9FF3734BA825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4579620" y="580284"/>
            <a:ext cx="688352" cy="18819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9A5A5F82-94D3-F84B-8ED4-82DF2E0C7EBB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16200000" flipH="1">
            <a:off x="6628348" y="413507"/>
            <a:ext cx="688352" cy="22155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0386C262-5B52-9047-9244-0DB7B00E852F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5400000">
            <a:off x="2320070" y="2012004"/>
            <a:ext cx="947545" cy="237795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FC9FBA2E-881F-114B-B85E-62FE6480FD02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rot="5400000">
            <a:off x="3181065" y="2862379"/>
            <a:ext cx="936924" cy="66658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6F48472A-7A0D-BC4B-B92C-C0CB725CFCC6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 rot="16200000" flipH="1">
            <a:off x="3877065" y="2832964"/>
            <a:ext cx="947545" cy="73603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E997F906-C342-054D-A161-2A551B547162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 rot="16200000" flipH="1">
            <a:off x="4713515" y="1996514"/>
            <a:ext cx="943080" cy="240447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8E867C1-554F-3B45-9100-EE2514E37CB3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 rot="16200000" flipH="1">
            <a:off x="5208724" y="1501306"/>
            <a:ext cx="934482" cy="33862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B675AE5-9259-7441-B24B-B9A5E9889D02}"/>
              </a:ext>
            </a:extLst>
          </p:cNvPr>
          <p:cNvCxnSpPr>
            <a:cxnSpLocks/>
            <a:stCxn id="9" idx="2"/>
            <a:endCxn id="29" idx="0"/>
          </p:cNvCxnSpPr>
          <p:nvPr/>
        </p:nvCxnSpPr>
        <p:spPr>
          <a:xfrm rot="16200000" flipH="1">
            <a:off x="5899529" y="810501"/>
            <a:ext cx="923861" cy="475727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688131E5-317C-114E-A1B3-450CDC230CF7}"/>
              </a:ext>
            </a:extLst>
          </p:cNvPr>
          <p:cNvCxnSpPr>
            <a:cxnSpLocks/>
            <a:stCxn id="9" idx="2"/>
            <a:endCxn id="31" idx="0"/>
          </p:cNvCxnSpPr>
          <p:nvPr/>
        </p:nvCxnSpPr>
        <p:spPr>
          <a:xfrm rot="16200000" flipH="1">
            <a:off x="6386251" y="323779"/>
            <a:ext cx="934482" cy="574134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4559C014-6EB7-C048-A485-118D2C0E7E52}"/>
              </a:ext>
            </a:extLst>
          </p:cNvPr>
          <p:cNvCxnSpPr>
            <a:cxnSpLocks/>
            <a:stCxn id="9" idx="2"/>
            <a:endCxn id="35" idx="0"/>
          </p:cNvCxnSpPr>
          <p:nvPr/>
        </p:nvCxnSpPr>
        <p:spPr>
          <a:xfrm rot="16200000" flipH="1">
            <a:off x="6883595" y="-173565"/>
            <a:ext cx="923861" cy="672541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C3EE2F28-70EB-D349-A7CF-43D4F153E74B}"/>
              </a:ext>
            </a:extLst>
          </p:cNvPr>
          <p:cNvCxnSpPr>
            <a:cxnSpLocks/>
            <a:stCxn id="9" idx="2"/>
            <a:endCxn id="37" idx="0"/>
          </p:cNvCxnSpPr>
          <p:nvPr/>
        </p:nvCxnSpPr>
        <p:spPr>
          <a:xfrm rot="16200000" flipH="1">
            <a:off x="7369193" y="-659164"/>
            <a:ext cx="934482" cy="770722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1A44C8D2-A0D3-6C4E-BB08-697026807BD7}"/>
              </a:ext>
            </a:extLst>
          </p:cNvPr>
          <p:cNvSpPr/>
          <p:nvPr/>
        </p:nvSpPr>
        <p:spPr>
          <a:xfrm>
            <a:off x="3907380" y="5172891"/>
            <a:ext cx="5145180" cy="15022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7798FD2-0B47-3440-9760-8132D91D32E1}"/>
              </a:ext>
            </a:extLst>
          </p:cNvPr>
          <p:cNvSpPr txBox="1"/>
          <p:nvPr/>
        </p:nvSpPr>
        <p:spPr>
          <a:xfrm>
            <a:off x="3907380" y="5172891"/>
            <a:ext cx="5145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Pk_c_z</a:t>
            </a:r>
            <a:r>
              <a:rPr lang="en-US" dirty="0"/>
              <a:t>=0.86.txt     </a:t>
            </a:r>
            <a:r>
              <a:rPr lang="en-US" dirty="0" err="1"/>
              <a:t>Pk_m_z</a:t>
            </a:r>
            <a:r>
              <a:rPr lang="en-US" dirty="0"/>
              <a:t>=0.10.txt    </a:t>
            </a:r>
            <a:r>
              <a:rPr lang="en-US" dirty="0" err="1"/>
              <a:t>Pk_s_z</a:t>
            </a:r>
            <a:r>
              <a:rPr lang="en-US" dirty="0"/>
              <a:t>=2.15.txt</a:t>
            </a:r>
          </a:p>
          <a:p>
            <a:r>
              <a:rPr lang="en-US" dirty="0" err="1"/>
              <a:t>Pk_c_z</a:t>
            </a:r>
            <a:r>
              <a:rPr lang="en-US" dirty="0"/>
              <a:t>=0.95.txt     </a:t>
            </a:r>
            <a:r>
              <a:rPr lang="en-US" dirty="0" err="1"/>
              <a:t>Pk_m_z</a:t>
            </a:r>
            <a:r>
              <a:rPr lang="en-US" dirty="0"/>
              <a:t>=0.15.txt    </a:t>
            </a:r>
            <a:r>
              <a:rPr lang="en-US" dirty="0" err="1"/>
              <a:t>Pk_s_z</a:t>
            </a:r>
            <a:r>
              <a:rPr lang="en-US" dirty="0"/>
              <a:t>=2.30.txt</a:t>
            </a:r>
          </a:p>
          <a:p>
            <a:r>
              <a:rPr lang="en-US" dirty="0" err="1"/>
              <a:t>Pk_c_z</a:t>
            </a:r>
            <a:r>
              <a:rPr lang="en-US" dirty="0"/>
              <a:t>=1.05.txt     </a:t>
            </a:r>
            <a:r>
              <a:rPr lang="en-US" dirty="0" err="1"/>
              <a:t>Pk_m_z</a:t>
            </a:r>
            <a:r>
              <a:rPr lang="en-US" dirty="0"/>
              <a:t>=0.21.txt    </a:t>
            </a:r>
            <a:r>
              <a:rPr lang="en-US" dirty="0" err="1"/>
              <a:t>Pk_s_z</a:t>
            </a:r>
            <a:r>
              <a:rPr lang="en-US" dirty="0"/>
              <a:t>=2.46.txt</a:t>
            </a:r>
          </a:p>
          <a:p>
            <a:r>
              <a:rPr lang="en-US" dirty="0" err="1"/>
              <a:t>Pk_c_z</a:t>
            </a:r>
            <a:r>
              <a:rPr lang="en-US" dirty="0"/>
              <a:t>=1.15.txt     </a:t>
            </a:r>
            <a:r>
              <a:rPr lang="en-US" dirty="0" err="1"/>
              <a:t>Pk_m_z</a:t>
            </a:r>
            <a:r>
              <a:rPr lang="en-US" dirty="0"/>
              <a:t>=0.27.txt    </a:t>
            </a:r>
            <a:r>
              <a:rPr lang="en-US" dirty="0" err="1"/>
              <a:t>Pk_s_z</a:t>
            </a:r>
            <a:r>
              <a:rPr lang="en-US" dirty="0"/>
              <a:t>=2.63.txt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666B4292-B866-1944-A645-570D82BE9323}"/>
              </a:ext>
            </a:extLst>
          </p:cNvPr>
          <p:cNvCxnSpPr>
            <a:cxnSpLocks/>
            <a:stCxn id="17" idx="2"/>
            <a:endCxn id="79" idx="0"/>
          </p:cNvCxnSpPr>
          <p:nvPr/>
        </p:nvCxnSpPr>
        <p:spPr>
          <a:xfrm rot="16200000" flipH="1">
            <a:off x="4374556" y="3067477"/>
            <a:ext cx="1047092" cy="316373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83BCBDD-A9E6-1541-8126-B127C8C851FA}"/>
              </a:ext>
            </a:extLst>
          </p:cNvPr>
          <p:cNvSpPr txBox="1"/>
          <p:nvPr/>
        </p:nvSpPr>
        <p:spPr>
          <a:xfrm>
            <a:off x="91332" y="1091529"/>
            <a:ext cx="21831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FF0000"/>
                </a:solidFill>
              </a:rPr>
              <a:t>3 Suites: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rgbClr val="FF0000"/>
                </a:solidFill>
              </a:rPr>
              <a:t>IllustrisTNG</a:t>
            </a:r>
            <a:endParaRPr lang="en-US" sz="25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</a:rPr>
              <a:t>SIMBA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</a:rPr>
              <a:t>Astrid</a:t>
            </a:r>
          </a:p>
        </p:txBody>
      </p:sp>
    </p:spTree>
    <p:extLst>
      <p:ext uri="{BB962C8B-B14F-4D97-AF65-F5344CB8AC3E}">
        <p14:creationId xmlns:p14="http://schemas.microsoft.com/office/powerpoint/2010/main" val="1068578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330</Words>
  <Application>Microsoft Macintosh PowerPoint</Application>
  <PresentationFormat>Widescreen</PresentationFormat>
  <Paragraphs>82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Villaescusa-Navarro</dc:creator>
  <cp:lastModifiedBy>Francisco Villaescusa-Navarro</cp:lastModifiedBy>
  <cp:revision>17</cp:revision>
  <dcterms:created xsi:type="dcterms:W3CDTF">2020-12-29T01:15:57Z</dcterms:created>
  <dcterms:modified xsi:type="dcterms:W3CDTF">2023-05-12T20:32:13Z</dcterms:modified>
</cp:coreProperties>
</file>